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8288000" cy="10287000"/>
  <p:notesSz cx="6858000" cy="9144000"/>
  <p:embeddedFontLst>
    <p:embeddedFont>
      <p:font typeface="Canva Sans" panose="020B0604020202020204" charset="0"/>
      <p:regular r:id="rId16"/>
    </p:embeddedFont>
    <p:embeddedFont>
      <p:font typeface="Canva Sans Bold" panose="020B0604020202020204" charset="0"/>
      <p:regular r:id="rId17"/>
    </p:embeddedFont>
    <p:embeddedFont>
      <p:font typeface="Montserrat" panose="00000500000000000000" pitchFamily="2" charset="0"/>
      <p:regular r:id="rId18"/>
    </p:embeddedFont>
    <p:embeddedFont>
      <p:font typeface="Montserrat Bold" panose="00000800000000000000" charset="0"/>
      <p:regular r:id="rId19"/>
    </p:embeddedFont>
    <p:embeddedFont>
      <p:font typeface="Montserrat Bold Italics" panose="020B0604020202020204" charset="0"/>
      <p:regular r:id="rId20"/>
    </p:embeddedFont>
    <p:embeddedFont>
      <p:font typeface="Sloop Script Pro" panose="020B0604020202020204" charset="0"/>
      <p:regular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66405" autoAdjust="0"/>
  </p:normalViewPr>
  <p:slideViewPr>
    <p:cSldViewPr>
      <p:cViewPr varScale="1">
        <p:scale>
          <a:sx n="34" d="100"/>
          <a:sy n="34" d="100"/>
        </p:scale>
        <p:origin x="1834" y="1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9CC75-E3CB-48AF-98A1-F5A8A99B79B0}" type="datetimeFigureOut">
              <a:rPr lang="en-ID" smtClean="0"/>
              <a:t>23/07/2026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F150C-16E7-4DC1-8DD6-17F15E787E64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47577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F150C-16E7-4DC1-8DD6-17F15E787E64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754693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F150C-16E7-4DC1-8DD6-17F15E787E64}" type="slidenum">
              <a:rPr lang="en-ID" smtClean="0"/>
              <a:t>3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438674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F150C-16E7-4DC1-8DD6-17F15E787E64}" type="slidenum">
              <a:rPr lang="en-ID" smtClean="0"/>
              <a:t>4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58000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34F150C-16E7-4DC1-8DD6-17F15E787E64}" type="slidenum">
              <a:rPr lang="en-ID" smtClean="0"/>
              <a:t>5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2624450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3471" y="3599697"/>
            <a:ext cx="14681172" cy="2971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250"/>
              </a:lnSpc>
            </a:pPr>
            <a:r>
              <a:rPr lang="en-US" sz="12500" b="1" i="1" dirty="0">
                <a:solidFill>
                  <a:schemeClr val="accent5">
                    <a:lumMod val="75000"/>
                  </a:schemeClr>
                </a:solidFill>
                <a:latin typeface="Montserrat Bold Italics"/>
                <a:ea typeface="Montserrat Bold Italics"/>
                <a:cs typeface="Montserrat Bold Italics"/>
                <a:sym typeface="Montserrat Bold Italics"/>
              </a:rPr>
              <a:t>SMART TELEPHONING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-788257" y="-514350"/>
            <a:ext cx="19864514" cy="2631582"/>
            <a:chOff x="0" y="0"/>
            <a:chExt cx="5231806" cy="69309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231806" cy="693092"/>
            </a:xfrm>
            <a:custGeom>
              <a:avLst/>
              <a:gdLst/>
              <a:ahLst/>
              <a:cxnLst/>
              <a:rect l="l" t="t" r="r" b="b"/>
              <a:pathLst>
                <a:path w="5231806" h="693092">
                  <a:moveTo>
                    <a:pt x="0" y="0"/>
                  </a:moveTo>
                  <a:lnTo>
                    <a:pt x="5231806" y="0"/>
                  </a:lnTo>
                  <a:lnTo>
                    <a:pt x="5231806" y="693092"/>
                  </a:lnTo>
                  <a:lnTo>
                    <a:pt x="0" y="693092"/>
                  </a:lnTo>
                  <a:close/>
                </a:path>
              </a:pathLst>
            </a:custGeom>
            <a:solidFill>
              <a:srgbClr val="74A8B3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5231806" cy="7311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>
            <a:off x="5897880" y="1317016"/>
            <a:ext cx="11361420" cy="0"/>
          </a:xfrm>
          <a:prstGeom prst="line">
            <a:avLst/>
          </a:prstGeom>
          <a:ln w="38100" cap="flat">
            <a:solidFill>
              <a:srgbClr val="F8F3ED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>
            <a:off x="15374643" y="2117232"/>
            <a:ext cx="3769315" cy="2241029"/>
          </a:xfrm>
          <a:custGeom>
            <a:avLst/>
            <a:gdLst/>
            <a:ahLst/>
            <a:cxnLst/>
            <a:rect l="l" t="t" r="r" b="b"/>
            <a:pathLst>
              <a:path w="3769315" h="2241029">
                <a:moveTo>
                  <a:pt x="0" y="0"/>
                </a:moveTo>
                <a:lnTo>
                  <a:pt x="3769314" y="0"/>
                </a:lnTo>
                <a:lnTo>
                  <a:pt x="3769314" y="2241029"/>
                </a:lnTo>
                <a:lnTo>
                  <a:pt x="0" y="22410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16038669" y="8258884"/>
            <a:ext cx="3105289" cy="3105289"/>
          </a:xfrm>
          <a:custGeom>
            <a:avLst/>
            <a:gdLst/>
            <a:ahLst/>
            <a:cxnLst/>
            <a:rect l="l" t="t" r="r" b="b"/>
            <a:pathLst>
              <a:path w="3105289" h="3105289">
                <a:moveTo>
                  <a:pt x="0" y="0"/>
                </a:moveTo>
                <a:lnTo>
                  <a:pt x="3105288" y="0"/>
                </a:lnTo>
                <a:lnTo>
                  <a:pt x="3105288" y="3105289"/>
                </a:lnTo>
                <a:lnTo>
                  <a:pt x="0" y="3105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TextBox 9"/>
          <p:cNvSpPr txBox="1"/>
          <p:nvPr/>
        </p:nvSpPr>
        <p:spPr>
          <a:xfrm>
            <a:off x="1028700" y="7858834"/>
            <a:ext cx="12690641" cy="1432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89"/>
              </a:lnSpc>
            </a:pPr>
            <a:r>
              <a:rPr lang="en-US" sz="4099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Workshop for SMK Link &amp; Match</a:t>
            </a:r>
          </a:p>
          <a:p>
            <a:pPr algn="l">
              <a:lnSpc>
                <a:spcPts val="3689"/>
              </a:lnSpc>
            </a:pPr>
            <a:endParaRPr lang="en-US" sz="4099" dirty="0">
              <a:solidFill>
                <a:schemeClr val="accent5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l">
              <a:lnSpc>
                <a:spcPts val="3689"/>
              </a:lnSpc>
            </a:pPr>
            <a:r>
              <a:rPr lang="en-US" sz="4099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24 November 2025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38250"/>
            <a:ext cx="13754160" cy="853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72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TELEPHONING ETIQUETTE</a:t>
            </a:r>
          </a:p>
        </p:txBody>
      </p:sp>
      <p:sp>
        <p:nvSpPr>
          <p:cNvPr id="3" name="Freeform 3"/>
          <p:cNvSpPr/>
          <p:nvPr/>
        </p:nvSpPr>
        <p:spPr>
          <a:xfrm>
            <a:off x="14782860" y="-203351"/>
            <a:ext cx="3769315" cy="2241029"/>
          </a:xfrm>
          <a:custGeom>
            <a:avLst/>
            <a:gdLst/>
            <a:ahLst/>
            <a:cxnLst/>
            <a:rect l="l" t="t" r="r" b="b"/>
            <a:pathLst>
              <a:path w="3769315" h="2241029">
                <a:moveTo>
                  <a:pt x="0" y="0"/>
                </a:moveTo>
                <a:lnTo>
                  <a:pt x="3769315" y="0"/>
                </a:lnTo>
                <a:lnTo>
                  <a:pt x="3769315" y="2241029"/>
                </a:lnTo>
                <a:lnTo>
                  <a:pt x="0" y="22410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AutoShape 4"/>
          <p:cNvSpPr/>
          <p:nvPr/>
        </p:nvSpPr>
        <p:spPr>
          <a:xfrm flipV="1">
            <a:off x="1028700" y="2141226"/>
            <a:ext cx="10492478" cy="0"/>
          </a:xfrm>
          <a:prstGeom prst="line">
            <a:avLst/>
          </a:prstGeom>
          <a:ln w="38100" cap="flat">
            <a:solidFill>
              <a:srgbClr val="74A8B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829647" y="2517775"/>
            <a:ext cx="16628706" cy="6217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Answer the phone promptly (maximum 3 rings)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Greet the caller and identify yourself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Use a friendly, clear, and professional tone of voice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Listen actively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Note down important information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Do not put the caller on hold for too long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Convey information accurately and precisely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Use polite and neutral language</a:t>
            </a:r>
          </a:p>
          <a:p>
            <a:pPr marL="708025" indent="-708025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Hang up the phone politely</a:t>
            </a:r>
            <a:endParaRPr lang="en-ID" sz="3600" dirty="0">
              <a:solidFill>
                <a:schemeClr val="accent5">
                  <a:lumMod val="75000"/>
                </a:schemeClr>
              </a:solidFill>
              <a:latin typeface="Montserrat" panose="00000500000000000000" pitchFamily="2" charset="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6038669" y="8258884"/>
            <a:ext cx="3105289" cy="3105289"/>
          </a:xfrm>
          <a:custGeom>
            <a:avLst/>
            <a:gdLst/>
            <a:ahLst/>
            <a:cxnLst/>
            <a:rect l="l" t="t" r="r" b="b"/>
            <a:pathLst>
              <a:path w="3105289" h="3105289">
                <a:moveTo>
                  <a:pt x="0" y="0"/>
                </a:moveTo>
                <a:lnTo>
                  <a:pt x="3105288" y="0"/>
                </a:lnTo>
                <a:lnTo>
                  <a:pt x="3105288" y="3105289"/>
                </a:lnTo>
                <a:lnTo>
                  <a:pt x="0" y="3105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238250"/>
            <a:ext cx="12419227" cy="8533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72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IT’S IMPORTANT?</a:t>
            </a:r>
          </a:p>
        </p:txBody>
      </p:sp>
      <p:sp>
        <p:nvSpPr>
          <p:cNvPr id="3" name="Freeform 3"/>
          <p:cNvSpPr/>
          <p:nvPr/>
        </p:nvSpPr>
        <p:spPr>
          <a:xfrm>
            <a:off x="14782860" y="-203351"/>
            <a:ext cx="3769315" cy="2241029"/>
          </a:xfrm>
          <a:custGeom>
            <a:avLst/>
            <a:gdLst/>
            <a:ahLst/>
            <a:cxnLst/>
            <a:rect l="l" t="t" r="r" b="b"/>
            <a:pathLst>
              <a:path w="3769315" h="2241029">
                <a:moveTo>
                  <a:pt x="0" y="0"/>
                </a:moveTo>
                <a:lnTo>
                  <a:pt x="3769315" y="0"/>
                </a:lnTo>
                <a:lnTo>
                  <a:pt x="3769315" y="2241029"/>
                </a:lnTo>
                <a:lnTo>
                  <a:pt x="0" y="22410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AutoShape 4"/>
          <p:cNvSpPr/>
          <p:nvPr/>
        </p:nvSpPr>
        <p:spPr>
          <a:xfrm flipV="1">
            <a:off x="1028700" y="2122176"/>
            <a:ext cx="10492478" cy="19050"/>
          </a:xfrm>
          <a:prstGeom prst="line">
            <a:avLst/>
          </a:prstGeom>
          <a:ln w="38100" cap="flat">
            <a:solidFill>
              <a:srgbClr val="74A8B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829647" y="2517775"/>
            <a:ext cx="16628706" cy="50097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74738" lvl="1" indent="-696913">
              <a:lnSpc>
                <a:spcPts val="56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Creating a professional impression</a:t>
            </a:r>
          </a:p>
          <a:p>
            <a:pPr marL="1074738" lvl="1" indent="-696913">
              <a:lnSpc>
                <a:spcPts val="56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Improving communication quality</a:t>
            </a:r>
          </a:p>
          <a:p>
            <a:pPr marL="1074738" lvl="1" indent="-696913">
              <a:lnSpc>
                <a:spcPts val="56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Building good relationships with clients or partners</a:t>
            </a:r>
          </a:p>
          <a:p>
            <a:pPr marL="1074738" lvl="1" indent="-696913">
              <a:lnSpc>
                <a:spcPts val="56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Representing the company's image and reputation</a:t>
            </a:r>
          </a:p>
          <a:p>
            <a:pPr marL="1074738" lvl="1" indent="-696913">
              <a:lnSpc>
                <a:spcPts val="5600"/>
              </a:lnSpc>
              <a:spcBef>
                <a:spcPts val="600"/>
              </a:spcBef>
              <a:spcAft>
                <a:spcPts val="600"/>
              </a:spcAft>
              <a:buFontTx/>
              <a:buAutoNum type="arabicPeriod"/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Avoiding misunderstandings or communication conflicts</a:t>
            </a:r>
            <a:endParaRPr lang="en-ID" sz="3600" dirty="0">
              <a:solidFill>
                <a:schemeClr val="accent5">
                  <a:lumMod val="75000"/>
                </a:schemeClr>
              </a:solidFill>
              <a:latin typeface="Montserrat" panose="00000500000000000000" pitchFamily="2" charset="0"/>
            </a:endParaRPr>
          </a:p>
          <a:p>
            <a:pPr marL="1074738" lvl="1" indent="-696913" algn="l">
              <a:lnSpc>
                <a:spcPts val="5600"/>
              </a:lnSpc>
              <a:spcBef>
                <a:spcPts val="600"/>
              </a:spcBef>
              <a:spcAft>
                <a:spcPts val="600"/>
              </a:spcAft>
              <a:buAutoNum type="arabicPeriod"/>
            </a:pPr>
            <a:endParaRPr lang="en-US" sz="3500" dirty="0">
              <a:solidFill>
                <a:schemeClr val="accent5">
                  <a:lumMod val="75000"/>
                </a:schemeClr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6038669" y="8258884"/>
            <a:ext cx="3105289" cy="3105289"/>
          </a:xfrm>
          <a:custGeom>
            <a:avLst/>
            <a:gdLst/>
            <a:ahLst/>
            <a:cxnLst/>
            <a:rect l="l" t="t" r="r" b="b"/>
            <a:pathLst>
              <a:path w="3105289" h="3105289">
                <a:moveTo>
                  <a:pt x="0" y="0"/>
                </a:moveTo>
                <a:lnTo>
                  <a:pt x="3105288" y="0"/>
                </a:lnTo>
                <a:lnTo>
                  <a:pt x="3105288" y="3105289"/>
                </a:lnTo>
                <a:lnTo>
                  <a:pt x="0" y="3105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9149" y="1989713"/>
            <a:ext cx="14407219" cy="0"/>
          </a:xfrm>
          <a:prstGeom prst="line">
            <a:avLst/>
          </a:prstGeom>
          <a:ln w="38100" cap="flat">
            <a:solidFill>
              <a:srgbClr val="74A8B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3" name="TextBox 3"/>
          <p:cNvSpPr txBox="1"/>
          <p:nvPr/>
        </p:nvSpPr>
        <p:spPr>
          <a:xfrm>
            <a:off x="1029149" y="999112"/>
            <a:ext cx="15921540" cy="9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NOTE-TAKING ESSENTIALS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768413" y="3453824"/>
            <a:ext cx="14860967" cy="33085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Caller ID (name, company/agency)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Caller contact information (telephone number, email address)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Purpose/purpose of the call 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Time of call (day, date, time)</a:t>
            </a:r>
          </a:p>
          <a:p>
            <a:pPr marL="514350" indent="-51435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sz="35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Message to be conveyed</a:t>
            </a:r>
          </a:p>
        </p:txBody>
      </p:sp>
      <p:sp>
        <p:nvSpPr>
          <p:cNvPr id="5" name="Freeform 5"/>
          <p:cNvSpPr/>
          <p:nvPr/>
        </p:nvSpPr>
        <p:spPr>
          <a:xfrm>
            <a:off x="15677005" y="-290945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90"/>
                </a:lnTo>
                <a:lnTo>
                  <a:pt x="0" y="263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 flipV="1">
            <a:off x="16741694" y="9458325"/>
            <a:ext cx="2176444" cy="1293995"/>
          </a:xfrm>
          <a:custGeom>
            <a:avLst/>
            <a:gdLst/>
            <a:ahLst/>
            <a:cxnLst/>
            <a:rect l="l" t="t" r="r" b="b"/>
            <a:pathLst>
              <a:path w="2176444" h="1293995">
                <a:moveTo>
                  <a:pt x="0" y="1293995"/>
                </a:moveTo>
                <a:lnTo>
                  <a:pt x="2176444" y="1293995"/>
                </a:lnTo>
                <a:lnTo>
                  <a:pt x="2176444" y="0"/>
                </a:lnTo>
                <a:lnTo>
                  <a:pt x="0" y="0"/>
                </a:lnTo>
                <a:lnTo>
                  <a:pt x="0" y="129399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TextBox 8"/>
          <p:cNvSpPr txBox="1"/>
          <p:nvPr/>
        </p:nvSpPr>
        <p:spPr>
          <a:xfrm>
            <a:off x="1730918" y="7327324"/>
            <a:ext cx="13326963" cy="24673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3600" dirty="0">
                <a:solidFill>
                  <a:schemeClr val="accent5">
                    <a:lumMod val="75000"/>
                  </a:schemeClr>
                </a:solidFill>
                <a:latin typeface="Montserrat" panose="00000500000000000000" pitchFamily="2" charset="0"/>
              </a:rPr>
              <a:t>Confirmation of important information is carried out so that the message conveyed to superiors is accurate and facilitates follow-up.</a:t>
            </a:r>
            <a:endParaRPr lang="en-ID" sz="3600" dirty="0">
              <a:solidFill>
                <a:schemeClr val="accent5">
                  <a:lumMod val="75000"/>
                </a:schemeClr>
              </a:solidFill>
              <a:latin typeface="Montserrat" panose="00000500000000000000" pitchFamily="2" charset="0"/>
            </a:endParaRPr>
          </a:p>
          <a:p>
            <a:pPr algn="just">
              <a:lnSpc>
                <a:spcPts val="4900"/>
              </a:lnSpc>
            </a:pPr>
            <a:endParaRPr lang="en-US" sz="3500" dirty="0">
              <a:solidFill>
                <a:schemeClr val="accent5">
                  <a:lumMod val="75000"/>
                </a:schemeClr>
              </a:solidFill>
              <a:latin typeface="Montserrat" panose="00000500000000000000" pitchFamily="2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183230" y="7365424"/>
            <a:ext cx="13326963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900"/>
              </a:lnSpc>
            </a:pPr>
            <a:r>
              <a:rPr lang="en-US" sz="3500" dirty="0">
                <a:solidFill>
                  <a:srgbClr val="4D818B"/>
                </a:solidFill>
                <a:latin typeface="Montserrat"/>
                <a:ea typeface="Montserrat"/>
                <a:cs typeface="Montserrat"/>
                <a:sym typeface="Montserrat"/>
              </a:rPr>
              <a:t>*)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044251" y="0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89"/>
                </a:lnTo>
                <a:lnTo>
                  <a:pt x="0" y="26392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3" name="Freeform 3"/>
          <p:cNvSpPr/>
          <p:nvPr/>
        </p:nvSpPr>
        <p:spPr>
          <a:xfrm>
            <a:off x="-907162" y="8667838"/>
            <a:ext cx="2542987" cy="2542987"/>
          </a:xfrm>
          <a:custGeom>
            <a:avLst/>
            <a:gdLst/>
            <a:ahLst/>
            <a:cxnLst/>
            <a:rect l="l" t="t" r="r" b="b"/>
            <a:pathLst>
              <a:path w="2542987" h="2542987">
                <a:moveTo>
                  <a:pt x="0" y="0"/>
                </a:moveTo>
                <a:lnTo>
                  <a:pt x="2542987" y="0"/>
                </a:lnTo>
                <a:lnTo>
                  <a:pt x="2542987" y="2542986"/>
                </a:lnTo>
                <a:lnTo>
                  <a:pt x="0" y="254298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1951189" y="494940"/>
            <a:ext cx="14093062" cy="9354270"/>
          </a:xfrm>
          <a:custGeom>
            <a:avLst/>
            <a:gdLst/>
            <a:ahLst/>
            <a:cxnLst/>
            <a:rect l="l" t="t" r="r" b="b"/>
            <a:pathLst>
              <a:path w="14093062" h="9354270">
                <a:moveTo>
                  <a:pt x="0" y="0"/>
                </a:moveTo>
                <a:lnTo>
                  <a:pt x="14093062" y="0"/>
                </a:lnTo>
                <a:lnTo>
                  <a:pt x="14093062" y="9354270"/>
                </a:lnTo>
                <a:lnTo>
                  <a:pt x="0" y="935427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23320" y="261952"/>
            <a:ext cx="12822109" cy="883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480"/>
              </a:lnSpc>
            </a:pPr>
            <a:r>
              <a:rPr lang="en-US" sz="72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CONTOH PERCAKAPAN 1</a:t>
            </a:r>
          </a:p>
        </p:txBody>
      </p:sp>
      <p:sp>
        <p:nvSpPr>
          <p:cNvPr id="3" name="Freeform 3"/>
          <p:cNvSpPr/>
          <p:nvPr/>
        </p:nvSpPr>
        <p:spPr>
          <a:xfrm>
            <a:off x="15781738" y="-523183"/>
            <a:ext cx="2807289" cy="1669061"/>
          </a:xfrm>
          <a:custGeom>
            <a:avLst/>
            <a:gdLst/>
            <a:ahLst/>
            <a:cxnLst/>
            <a:rect l="l" t="t" r="r" b="b"/>
            <a:pathLst>
              <a:path w="2807289" h="1669061">
                <a:moveTo>
                  <a:pt x="0" y="0"/>
                </a:moveTo>
                <a:lnTo>
                  <a:pt x="2807289" y="0"/>
                </a:lnTo>
                <a:lnTo>
                  <a:pt x="2807289" y="1669061"/>
                </a:lnTo>
                <a:lnTo>
                  <a:pt x="0" y="1669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 rot="5400000" flipV="1">
            <a:off x="15813594" y="8629136"/>
            <a:ext cx="2235138" cy="3315728"/>
          </a:xfrm>
          <a:custGeom>
            <a:avLst/>
            <a:gdLst/>
            <a:ahLst/>
            <a:cxnLst/>
            <a:rect l="l" t="t" r="r" b="b"/>
            <a:pathLst>
              <a:path w="2235138" h="3315728">
                <a:moveTo>
                  <a:pt x="0" y="3315728"/>
                </a:moveTo>
                <a:lnTo>
                  <a:pt x="2235138" y="3315728"/>
                </a:lnTo>
                <a:lnTo>
                  <a:pt x="2235138" y="0"/>
                </a:lnTo>
                <a:lnTo>
                  <a:pt x="0" y="0"/>
                </a:lnTo>
                <a:lnTo>
                  <a:pt x="0" y="331572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TextBox 5"/>
          <p:cNvSpPr txBox="1"/>
          <p:nvPr/>
        </p:nvSpPr>
        <p:spPr>
          <a:xfrm>
            <a:off x="523320" y="1249680"/>
            <a:ext cx="17385224" cy="90373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1800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Ayu</a:t>
            </a:r>
            <a:r>
              <a:rPr lang="en-US" sz="2700">
                <a:solidFill>
                  <a:srgbClr val="1800AD"/>
                </a:solidFill>
                <a:latin typeface="Canva Sans"/>
                <a:ea typeface="Canva Sans"/>
                <a:cs typeface="Canva Sans"/>
                <a:sym typeface="Canva Sans"/>
              </a:rPr>
              <a:t>:  Selamat pagi, PT Prima Jaya, dengan Ayu, ada yang bisa saya bantu?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CC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Rudi</a:t>
            </a:r>
            <a:r>
              <a:rPr lang="en-US" sz="2700">
                <a:solidFill>
                  <a:srgbClr val="CC0000"/>
                </a:solidFill>
                <a:latin typeface="Canva Sans"/>
                <a:ea typeface="Canva Sans"/>
                <a:cs typeface="Canva Sans"/>
                <a:sym typeface="Canva Sans"/>
              </a:rPr>
              <a:t>:  Selamat pagi, Bu Ayu. Ini dengan Bapak Rudi dari CV Mandiri. Saya ingin membuat janji temu dengan Bapak Direktur.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1800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Ayu</a:t>
            </a:r>
            <a:r>
              <a:rPr lang="en-US" sz="2700">
                <a:solidFill>
                  <a:srgbClr val="4D818B"/>
                </a:solidFill>
                <a:latin typeface="Canva Sans"/>
                <a:ea typeface="Canva Sans"/>
                <a:cs typeface="Canva Sans"/>
                <a:sym typeface="Canva Sans"/>
              </a:rPr>
              <a:t>: </a:t>
            </a:r>
            <a:r>
              <a:rPr lang="en-US" sz="2700">
                <a:solidFill>
                  <a:srgbClr val="1800AD"/>
                </a:solidFill>
                <a:latin typeface="Canva Sans"/>
                <a:ea typeface="Canva Sans"/>
                <a:cs typeface="Canva Sans"/>
                <a:sym typeface="Canva Sans"/>
              </a:rPr>
              <a:t> Maaf, Bapak ingin bertemu mengenai hal apa dan kapan kira-kira waktu yang Bapak inginkan?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CC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Rudi</a:t>
            </a:r>
            <a:r>
              <a:rPr lang="en-US" sz="2700">
                <a:solidFill>
                  <a:srgbClr val="CC0000"/>
                </a:solidFill>
                <a:latin typeface="Canva Sans"/>
                <a:ea typeface="Canva Sans"/>
                <a:cs typeface="Canva Sans"/>
                <a:sym typeface="Canva Sans"/>
              </a:rPr>
              <a:t>: Saya ingin menyampaikan laporan perkembangan kerja sama. Untuk waktunya, kalau bisa awal minggu depan.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1800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Ayu</a:t>
            </a:r>
            <a:r>
              <a:rPr lang="en-US" sz="2700">
                <a:solidFill>
                  <a:srgbClr val="1800AD"/>
                </a:solidFill>
                <a:latin typeface="Canva Sans"/>
                <a:ea typeface="Canva Sans"/>
                <a:cs typeface="Canva Sans"/>
                <a:sym typeface="Canva Sans"/>
              </a:rPr>
              <a:t>:  Baik, saya cek jadwal beliau terlebih dahulu…  (3 detik)  Untuk Senin pukul 10.00 atau Selasa pukul 14.00 masih tersedia. Mana yang lebih sesuai untuk Bapak?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CC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Rudi</a:t>
            </a:r>
            <a:r>
              <a:rPr lang="en-US" sz="2700">
                <a:solidFill>
                  <a:srgbClr val="CC0000"/>
                </a:solidFill>
                <a:latin typeface="Canva Sans"/>
                <a:ea typeface="Canva Sans"/>
                <a:cs typeface="Canva Sans"/>
                <a:sym typeface="Canva Sans"/>
              </a:rPr>
              <a:t>:  Senin pukul 10.00 saja, Bu.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1800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Ayu</a:t>
            </a:r>
            <a:r>
              <a:rPr lang="en-US" sz="2700">
                <a:solidFill>
                  <a:srgbClr val="4D818B"/>
                </a:solidFill>
                <a:latin typeface="Canva Sans"/>
                <a:ea typeface="Canva Sans"/>
                <a:cs typeface="Canva Sans"/>
                <a:sym typeface="Canva Sans"/>
              </a:rPr>
              <a:t>:  </a:t>
            </a:r>
            <a:r>
              <a:rPr lang="en-US" sz="2700">
                <a:solidFill>
                  <a:srgbClr val="1800AD"/>
                </a:solidFill>
                <a:latin typeface="Canva Sans"/>
                <a:ea typeface="Canva Sans"/>
                <a:cs typeface="Canva Sans"/>
                <a:sym typeface="Canva Sans"/>
              </a:rPr>
              <a:t>Baik, Pak. Saya jadwalkan pertemuan pada Senin, pukul 10.00. Apakah ada nomor telepon dan alamat email yang bisa saya catat?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CC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Rudi</a:t>
            </a:r>
            <a:r>
              <a:rPr lang="en-US" sz="2700">
                <a:solidFill>
                  <a:srgbClr val="CC0000"/>
                </a:solidFill>
                <a:latin typeface="Canva Sans"/>
                <a:ea typeface="Canva Sans"/>
                <a:cs typeface="Canva Sans"/>
                <a:sym typeface="Canva Sans"/>
              </a:rPr>
              <a:t>:  Ada, Bu. Nomor telepon saya: 021-844 4931. Alamat e-mail saya: rudi@cvmadiri.co.id.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1800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Ayu</a:t>
            </a:r>
            <a:r>
              <a:rPr lang="en-US" sz="2700">
                <a:solidFill>
                  <a:srgbClr val="4D818B"/>
                </a:solidFill>
                <a:latin typeface="Canva Sans"/>
                <a:ea typeface="Canva Sans"/>
                <a:cs typeface="Canva Sans"/>
                <a:sym typeface="Canva Sans"/>
              </a:rPr>
              <a:t>:  </a:t>
            </a:r>
            <a:r>
              <a:rPr lang="en-US" sz="2700">
                <a:solidFill>
                  <a:srgbClr val="1800AD"/>
                </a:solidFill>
                <a:latin typeface="Canva Sans"/>
                <a:ea typeface="Canva Sans"/>
                <a:cs typeface="Canva Sans"/>
                <a:sym typeface="Canva Sans"/>
              </a:rPr>
              <a:t>Saya ulang informasinya ya, Pak. Bapak Rudi dari CV Mandiri, janji temu pada hari Senin, 1 Desember jam 10 telepon 021-844 4931. Alamat e-mail: rudi@cvmadiri.co.id. Benar begitu ya, Pak?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CC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Rudi: B</a:t>
            </a:r>
            <a:r>
              <a:rPr lang="en-US" sz="2700">
                <a:solidFill>
                  <a:srgbClr val="CC0000"/>
                </a:solidFill>
                <a:latin typeface="Canva Sans"/>
                <a:ea typeface="Canva Sans"/>
                <a:cs typeface="Canva Sans"/>
                <a:sym typeface="Canva Sans"/>
              </a:rPr>
              <a:t>enar.   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1800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Ayu:</a:t>
            </a:r>
            <a:r>
              <a:rPr lang="en-US" sz="2700">
                <a:solidFill>
                  <a:srgbClr val="4D818B"/>
                </a:solidFill>
                <a:latin typeface="Canva Sans"/>
                <a:ea typeface="Canva Sans"/>
                <a:cs typeface="Canva Sans"/>
                <a:sym typeface="Canva Sans"/>
              </a:rPr>
              <a:t> </a:t>
            </a:r>
            <a:r>
              <a:rPr lang="en-US" sz="2700">
                <a:solidFill>
                  <a:srgbClr val="1800AD"/>
                </a:solidFill>
                <a:latin typeface="Canva Sans"/>
                <a:ea typeface="Canva Sans"/>
                <a:cs typeface="Canva Sans"/>
                <a:sym typeface="Canva Sans"/>
              </a:rPr>
              <a:t>Baik, terima kasih, Pak Rudi. Apakah ada yang bisa saya bantu lagi?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CC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Rudi</a:t>
            </a:r>
            <a:r>
              <a:rPr lang="en-US" sz="2700">
                <a:solidFill>
                  <a:srgbClr val="CC0000"/>
                </a:solidFill>
                <a:latin typeface="Canva Sans"/>
                <a:ea typeface="Canva Sans"/>
                <a:cs typeface="Canva Sans"/>
                <a:sym typeface="Canva Sans"/>
              </a:rPr>
              <a:t>:  Cukup, Bu. Terima kasih banyak.</a:t>
            </a:r>
          </a:p>
          <a:p>
            <a:pPr algn="just">
              <a:lnSpc>
                <a:spcPts val="3780"/>
              </a:lnSpc>
            </a:pPr>
            <a:r>
              <a:rPr lang="en-US" sz="2700" b="1">
                <a:solidFill>
                  <a:srgbClr val="1800AD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Ayu</a:t>
            </a:r>
            <a:r>
              <a:rPr lang="en-US" sz="2700">
                <a:solidFill>
                  <a:srgbClr val="4D818B"/>
                </a:solidFill>
                <a:latin typeface="Canva Sans"/>
                <a:ea typeface="Canva Sans"/>
                <a:cs typeface="Canva Sans"/>
                <a:sym typeface="Canva Sans"/>
              </a:rPr>
              <a:t>:</a:t>
            </a:r>
            <a:r>
              <a:rPr lang="en-US" sz="2700">
                <a:solidFill>
                  <a:srgbClr val="1800AD"/>
                </a:solidFill>
                <a:latin typeface="Canva Sans"/>
                <a:ea typeface="Canva Sans"/>
                <a:cs typeface="Canva Sans"/>
                <a:sym typeface="Canva Sans"/>
              </a:rPr>
              <a:t>  Sama-sama, Pak. Selamat pagi.</a:t>
            </a:r>
          </a:p>
          <a:p>
            <a:pPr algn="just">
              <a:lnSpc>
                <a:spcPts val="3780"/>
              </a:lnSpc>
            </a:pPr>
            <a:endParaRPr lang="en-US" sz="2700">
              <a:solidFill>
                <a:srgbClr val="1800AD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94291" y="562043"/>
            <a:ext cx="7422878" cy="9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EXAMPLE 2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4291" y="1915297"/>
            <a:ext cx="17319017" cy="85515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1800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Maya</a:t>
            </a:r>
            <a:r>
              <a:rPr lang="en-US" sz="27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: Good morning, Sunrise Corporation. This is Maya speaking. How may I help you?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CC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Wilson</a:t>
            </a:r>
            <a:r>
              <a:rPr lang="en-US" sz="27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: Good morning, Ms Maya. This is Mr Wilson from Global Partners. I’d like to check if Mr Andrew is in the office today.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1800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Maya</a:t>
            </a:r>
            <a:r>
              <a:rPr lang="en-US" sz="27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: Please hold for a moment while I check his schedule… (3 seconds) Thank you for waiting. Mr Andrew is currently out of the office today due to an external meeting.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CC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Wilson</a:t>
            </a:r>
            <a:r>
              <a:rPr lang="en-US" sz="27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: I see. In that case, I’d like to schedule an appointment with him.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1800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Maya</a:t>
            </a:r>
            <a:r>
              <a:rPr lang="en-US" sz="2700">
                <a:solidFill>
                  <a:srgbClr val="4D818B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27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Certainly, sir. May I know the purpose of the meeting and your preferred time?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CC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Wilson</a:t>
            </a:r>
            <a:r>
              <a:rPr lang="en-US" sz="27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: It’s regarding our quarterly project update. I prefer sometime early next week.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1800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Maya</a:t>
            </a:r>
            <a:r>
              <a:rPr lang="en-US" sz="2700">
                <a:solidFill>
                  <a:srgbClr val="4D818B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27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Let me check his availability… (3 seconds) He is available on Monday at 10 a.m. or Tuesday at 2 p.m. Which one works better for you?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CC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Wilson</a:t>
            </a:r>
            <a:r>
              <a:rPr lang="en-US" sz="27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: Monday at 10 a.m. would be perfect.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1800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Maya</a:t>
            </a:r>
            <a:r>
              <a:rPr lang="en-US" sz="2700">
                <a:solidFill>
                  <a:srgbClr val="4D818B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27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Great. I’ll book the appointment for Monday at 10 a.m. I will also send a confirmation email. May I have your email address?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CC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Wilson</a:t>
            </a:r>
            <a:r>
              <a:rPr lang="en-US" sz="27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: Yes, it’s wilson@globalpartners.com.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1800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Maya</a:t>
            </a:r>
            <a:r>
              <a:rPr lang="en-US" sz="2700">
                <a:solidFill>
                  <a:srgbClr val="4D818B"/>
                </a:solidFill>
                <a:latin typeface="Montserrat"/>
                <a:ea typeface="Montserrat"/>
                <a:cs typeface="Montserrat"/>
                <a:sym typeface="Montserrat"/>
              </a:rPr>
              <a:t>:</a:t>
            </a:r>
            <a:r>
              <a:rPr lang="en-US" sz="27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 wilson@globalpartners.com. Is there anything else I can assist you with?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CC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Wilson</a:t>
            </a:r>
            <a:r>
              <a:rPr lang="en-US" sz="27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: No, that’s all. Thank you.</a:t>
            </a:r>
          </a:p>
          <a:p>
            <a:pPr algn="just">
              <a:lnSpc>
                <a:spcPts val="3779"/>
              </a:lnSpc>
            </a:pPr>
            <a:r>
              <a:rPr lang="en-US" sz="2700" b="1">
                <a:solidFill>
                  <a:srgbClr val="1800AD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Maya</a:t>
            </a:r>
            <a:r>
              <a:rPr lang="en-US" sz="2700">
                <a:solidFill>
                  <a:srgbClr val="4D818B"/>
                </a:solidFill>
                <a:latin typeface="Montserrat"/>
                <a:ea typeface="Montserrat"/>
                <a:cs typeface="Montserrat"/>
                <a:sym typeface="Montserrat"/>
              </a:rPr>
              <a:t>: </a:t>
            </a:r>
            <a:r>
              <a:rPr lang="en-US" sz="27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You’re welcome. Have a great day.</a:t>
            </a:r>
          </a:p>
          <a:p>
            <a:pPr algn="just">
              <a:lnSpc>
                <a:spcPts val="3779"/>
              </a:lnSpc>
            </a:pPr>
            <a:endParaRPr lang="en-US" sz="2700">
              <a:solidFill>
                <a:srgbClr val="1800AD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692737" y="-667689"/>
            <a:ext cx="3734505" cy="2220333"/>
          </a:xfrm>
          <a:custGeom>
            <a:avLst/>
            <a:gdLst/>
            <a:ahLst/>
            <a:cxnLst/>
            <a:rect l="l" t="t" r="r" b="b"/>
            <a:pathLst>
              <a:path w="3734505" h="2220333">
                <a:moveTo>
                  <a:pt x="0" y="0"/>
                </a:moveTo>
                <a:lnTo>
                  <a:pt x="3734505" y="0"/>
                </a:lnTo>
                <a:lnTo>
                  <a:pt x="3734505" y="2220333"/>
                </a:lnTo>
                <a:lnTo>
                  <a:pt x="0" y="22203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8910208" y="-1552644"/>
            <a:ext cx="3105289" cy="3105289"/>
          </a:xfrm>
          <a:custGeom>
            <a:avLst/>
            <a:gdLst/>
            <a:ahLst/>
            <a:cxnLst/>
            <a:rect l="l" t="t" r="r" b="b"/>
            <a:pathLst>
              <a:path w="3105289" h="3105289">
                <a:moveTo>
                  <a:pt x="0" y="0"/>
                </a:moveTo>
                <a:lnTo>
                  <a:pt x="3105288" y="0"/>
                </a:lnTo>
                <a:lnTo>
                  <a:pt x="3105288" y="3105288"/>
                </a:lnTo>
                <a:lnTo>
                  <a:pt x="0" y="3105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31444" y="1357744"/>
            <a:ext cx="10273780" cy="9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EXAMPLE 3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398119" y="2637020"/>
            <a:ext cx="14860967" cy="798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Good morning. ISI Bank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Could I speak to </a:t>
            </a:r>
            <a:r>
              <a:rPr lang="en-US" sz="3000" dirty="0" err="1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Mr</a:t>
            </a:r>
            <a:r>
              <a:rPr lang="en-US" sz="3000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 Fisher, please?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He’s in a meeting at the moment. Can I help?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It's Imran Shah here. Could I make an appointment to see him sometime this week?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Just a moment. I’ll check his diary. What about Friday 14th at 2.30.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Yes, that’s fine. Friday 2.30.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May I ask what it’s about?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I’d like to talk to him about some new investments.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OK, fine. We’ll see you then.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Thanks very much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You’re welcome. Goodbye.</a:t>
            </a:r>
          </a:p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Bye.</a:t>
            </a: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209026" y="-290945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90"/>
                </a:lnTo>
                <a:lnTo>
                  <a:pt x="0" y="263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flipV="1">
            <a:off x="16741694" y="9458325"/>
            <a:ext cx="2176444" cy="1293995"/>
          </a:xfrm>
          <a:custGeom>
            <a:avLst/>
            <a:gdLst/>
            <a:ahLst/>
            <a:cxnLst/>
            <a:rect l="l" t="t" r="r" b="b"/>
            <a:pathLst>
              <a:path w="2176444" h="1293995">
                <a:moveTo>
                  <a:pt x="0" y="1293995"/>
                </a:moveTo>
                <a:lnTo>
                  <a:pt x="2176444" y="1293995"/>
                </a:lnTo>
                <a:lnTo>
                  <a:pt x="2176444" y="0"/>
                </a:lnTo>
                <a:lnTo>
                  <a:pt x="0" y="0"/>
                </a:lnTo>
                <a:lnTo>
                  <a:pt x="0" y="129399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6" name="PKM Link &amp; Match_1">
            <a:hlinkClick r:id="" action="ppaction://media"/>
            <a:extLst>
              <a:ext uri="{FF2B5EF4-FFF2-40B4-BE49-F238E27FC236}">
                <a16:creationId xmlns:a16="http://schemas.microsoft.com/office/drawing/2014/main" id="{C2019BE9-9BDD-4A7F-6214-9AF0BED4B71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5621000" y="9013073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75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05695" y="1357744"/>
            <a:ext cx="10273780" cy="9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EXAMPLE 4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05695" y="2878342"/>
            <a:ext cx="14860967" cy="7981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Good afternoon. Ray Cohen’s office.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Hello. This is Kumiko Chen from Accounts. I need to make an appointment with Mr Cohen as soon as possible.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Just one second, Ms Chen. When would suit you?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In the morning, if possible. This Wednesday or Thursday?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What about Thursday at 9.30?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That’s perfect.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Can you tell me what it’s about?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Yes, it’s about the latest sales figures.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Alright, I’ll put it in his diary. So, that’s Thursday, the 29th, at 9:30.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Thank you very much.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1800AD"/>
                </a:solidFill>
                <a:latin typeface="Montserrat"/>
                <a:ea typeface="Montserrat"/>
                <a:cs typeface="Montserrat"/>
                <a:sym typeface="Montserrat"/>
              </a:rPr>
              <a:t>A: Don't mention it. Goodbye.</a:t>
            </a:r>
          </a:p>
          <a:p>
            <a:pPr algn="just">
              <a:lnSpc>
                <a:spcPts val="4200"/>
              </a:lnSpc>
            </a:pPr>
            <a:r>
              <a:rPr lang="en-US" sz="3000">
                <a:solidFill>
                  <a:srgbClr val="CC0000"/>
                </a:solidFill>
                <a:latin typeface="Montserrat"/>
                <a:ea typeface="Montserrat"/>
                <a:cs typeface="Montserrat"/>
                <a:sym typeface="Montserrat"/>
              </a:rPr>
              <a:t>B: Goodbye.</a:t>
            </a:r>
          </a:p>
          <a:p>
            <a:pPr algn="just">
              <a:lnSpc>
                <a:spcPts val="4200"/>
              </a:lnSpc>
            </a:pPr>
            <a:endParaRPr lang="en-US" sz="3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just">
              <a:lnSpc>
                <a:spcPts val="4200"/>
              </a:lnSpc>
            </a:pPr>
            <a:endParaRPr lang="en-US" sz="3000">
              <a:solidFill>
                <a:srgbClr val="CC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14209026" y="-290945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90"/>
                </a:lnTo>
                <a:lnTo>
                  <a:pt x="0" y="263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 flipV="1">
            <a:off x="16741694" y="9458325"/>
            <a:ext cx="2176444" cy="1293995"/>
          </a:xfrm>
          <a:custGeom>
            <a:avLst/>
            <a:gdLst/>
            <a:ahLst/>
            <a:cxnLst/>
            <a:rect l="l" t="t" r="r" b="b"/>
            <a:pathLst>
              <a:path w="2176444" h="1293995">
                <a:moveTo>
                  <a:pt x="0" y="1293995"/>
                </a:moveTo>
                <a:lnTo>
                  <a:pt x="2176444" y="1293995"/>
                </a:lnTo>
                <a:lnTo>
                  <a:pt x="2176444" y="0"/>
                </a:lnTo>
                <a:lnTo>
                  <a:pt x="0" y="0"/>
                </a:lnTo>
                <a:lnTo>
                  <a:pt x="0" y="129399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pic>
        <p:nvPicPr>
          <p:cNvPr id="6" name="PKM Link &amp; Match_2">
            <a:hlinkClick r:id="" action="ppaction://media"/>
            <a:extLst>
              <a:ext uri="{FF2B5EF4-FFF2-40B4-BE49-F238E27FC236}">
                <a16:creationId xmlns:a16="http://schemas.microsoft.com/office/drawing/2014/main" id="{FB20D7EA-AA5B-248B-0F82-FBB0FFAA325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6066662" y="8724900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5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028700" y="2690326"/>
            <a:ext cx="7480097" cy="0"/>
          </a:xfrm>
          <a:prstGeom prst="line">
            <a:avLst/>
          </a:prstGeom>
          <a:ln w="38100" cap="flat">
            <a:solidFill>
              <a:srgbClr val="74A8B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3" name="TextBox 3"/>
          <p:cNvSpPr txBox="1"/>
          <p:nvPr/>
        </p:nvSpPr>
        <p:spPr>
          <a:xfrm>
            <a:off x="1028700" y="1595004"/>
            <a:ext cx="7480097" cy="9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SITUASI 1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522711"/>
            <a:ext cx="5174765" cy="5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3"/>
              </a:lnSpc>
            </a:pPr>
            <a:r>
              <a:rPr lang="en-US" sz="4614" b="1">
                <a:solidFill>
                  <a:srgbClr val="4D818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339536"/>
            <a:ext cx="7754319" cy="5314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Anda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adalah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seorang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sekretaris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Presiden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Direktur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PT WINGS.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Atasan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Anda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sedang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tugas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keluar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kota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sampai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hari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Rabu 26 November 2025. Anda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menerima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telepon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dari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seorang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mitra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kerja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Presiden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Direktur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yang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ingin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membuat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janji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temu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. Tulis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pesan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yang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disampaikan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penelpon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secara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tepat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untuk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Anda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sampaikan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ke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atasan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Anda.</a:t>
            </a:r>
          </a:p>
          <a:p>
            <a:pPr algn="just">
              <a:lnSpc>
                <a:spcPts val="4200"/>
              </a:lnSpc>
            </a:pPr>
            <a:endParaRPr lang="en-US" sz="3000" dirty="0">
              <a:solidFill>
                <a:schemeClr val="accent5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946980" y="3522711"/>
            <a:ext cx="7312320" cy="5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3"/>
              </a:lnSpc>
            </a:pPr>
            <a:r>
              <a:rPr lang="en-US" sz="4614" b="1">
                <a:solidFill>
                  <a:srgbClr val="4D818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</a:p>
        </p:txBody>
      </p:sp>
      <p:sp>
        <p:nvSpPr>
          <p:cNvPr id="7" name="Freeform 7"/>
          <p:cNvSpPr/>
          <p:nvPr/>
        </p:nvSpPr>
        <p:spPr>
          <a:xfrm>
            <a:off x="16525614" y="-290945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90"/>
                </a:lnTo>
                <a:lnTo>
                  <a:pt x="0" y="263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9378321" y="-1367447"/>
            <a:ext cx="2792043" cy="2792043"/>
          </a:xfrm>
          <a:custGeom>
            <a:avLst/>
            <a:gdLst/>
            <a:ahLst/>
            <a:cxnLst/>
            <a:rect l="l" t="t" r="r" b="b"/>
            <a:pathLst>
              <a:path w="2792043" h="2792043">
                <a:moveTo>
                  <a:pt x="0" y="0"/>
                </a:moveTo>
                <a:lnTo>
                  <a:pt x="2792043" y="0"/>
                </a:lnTo>
                <a:lnTo>
                  <a:pt x="2792043" y="2792044"/>
                </a:lnTo>
                <a:lnTo>
                  <a:pt x="0" y="2792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9" name="TextBox 9"/>
          <p:cNvSpPr txBox="1"/>
          <p:nvPr/>
        </p:nvSpPr>
        <p:spPr>
          <a:xfrm>
            <a:off x="10118868" y="4340311"/>
            <a:ext cx="6968544" cy="4781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Anda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adalah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seorang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manajer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riset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dan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pengembangan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PT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Calbee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. Anda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ingin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bertemu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dengan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Presiden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Direktur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PT WINGS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untuk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membicarakan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kemungkinan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kolaborasi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dengan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PT WINGS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terkait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pengembangan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dan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pemasaran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produk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makanan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ringan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algn="l">
              <a:lnSpc>
                <a:spcPts val="4200"/>
              </a:lnSpc>
            </a:pPr>
            <a:endParaRPr lang="en-US" sz="3000" dirty="0">
              <a:solidFill>
                <a:schemeClr val="accent5">
                  <a:lumMod val="75000"/>
                </a:schemeClr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22711"/>
            <a:ext cx="5174765" cy="5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3"/>
              </a:lnSpc>
            </a:pPr>
            <a:r>
              <a:rPr lang="en-US" sz="4614" b="1">
                <a:solidFill>
                  <a:srgbClr val="4D818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9946980" y="3522711"/>
            <a:ext cx="7312320" cy="569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53"/>
              </a:lnSpc>
            </a:pPr>
            <a:r>
              <a:rPr lang="en-US" sz="4614" b="1">
                <a:solidFill>
                  <a:srgbClr val="4D818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4339536"/>
            <a:ext cx="7302662" cy="42481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4200"/>
              </a:lnSpc>
            </a:pP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You are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Andre’s secretary. Call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Devan’s secretary and inform her that your boss has an appointment with him at 1 pm, but he is delayed at Soekarno Hatta airport. He might not be able to make the meeting. Ask for a new appointment tomorrow at 10 am or 3 pm.</a:t>
            </a:r>
          </a:p>
        </p:txBody>
      </p:sp>
      <p:sp>
        <p:nvSpPr>
          <p:cNvPr id="5" name="Freeform 5"/>
          <p:cNvSpPr/>
          <p:nvPr/>
        </p:nvSpPr>
        <p:spPr>
          <a:xfrm>
            <a:off x="16525614" y="-290945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90"/>
                </a:lnTo>
                <a:lnTo>
                  <a:pt x="0" y="263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9378321" y="-1367447"/>
            <a:ext cx="2792043" cy="2792043"/>
          </a:xfrm>
          <a:custGeom>
            <a:avLst/>
            <a:gdLst/>
            <a:ahLst/>
            <a:cxnLst/>
            <a:rect l="l" t="t" r="r" b="b"/>
            <a:pathLst>
              <a:path w="2792043" h="2792043">
                <a:moveTo>
                  <a:pt x="0" y="0"/>
                </a:moveTo>
                <a:lnTo>
                  <a:pt x="2792043" y="0"/>
                </a:lnTo>
                <a:lnTo>
                  <a:pt x="2792043" y="2792044"/>
                </a:lnTo>
                <a:lnTo>
                  <a:pt x="0" y="2792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TextBox 7"/>
          <p:cNvSpPr txBox="1"/>
          <p:nvPr/>
        </p:nvSpPr>
        <p:spPr>
          <a:xfrm>
            <a:off x="1028700" y="1653197"/>
            <a:ext cx="7480097" cy="9459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8000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SITUATION 2</a:t>
            </a:r>
          </a:p>
        </p:txBody>
      </p:sp>
      <p:sp>
        <p:nvSpPr>
          <p:cNvPr id="8" name="AutoShape 8"/>
          <p:cNvSpPr/>
          <p:nvPr/>
        </p:nvSpPr>
        <p:spPr>
          <a:xfrm>
            <a:off x="1028700" y="2624748"/>
            <a:ext cx="7480097" cy="0"/>
          </a:xfrm>
          <a:prstGeom prst="line">
            <a:avLst/>
          </a:prstGeom>
          <a:ln w="38100" cap="flat">
            <a:solidFill>
              <a:srgbClr val="74A8B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9" name="TextBox 9"/>
          <p:cNvSpPr txBox="1"/>
          <p:nvPr/>
        </p:nvSpPr>
        <p:spPr>
          <a:xfrm>
            <a:off x="9946980" y="4339536"/>
            <a:ext cx="6993099" cy="26479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You are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Devan’s secretary. Take the call and respond accordingly. Arrange an appointment for </a:t>
            </a:r>
            <a:r>
              <a:rPr lang="en-US" sz="3000" dirty="0" err="1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Mr</a:t>
            </a:r>
            <a:r>
              <a:rPr lang="en-US" sz="3000" dirty="0">
                <a:solidFill>
                  <a:schemeClr val="accent5">
                    <a:lumMod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 Andre according to your boss's schedule in the appointment book.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5112316"/>
            <a:ext cx="16230600" cy="173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151"/>
              </a:lnSpc>
            </a:pPr>
            <a:r>
              <a:rPr lang="en-US" sz="14612" b="1" dirty="0">
                <a:solidFill>
                  <a:schemeClr val="accent5">
                    <a:lumMod val="75000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BERTELEPON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103221"/>
            <a:ext cx="13803958" cy="25273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8301"/>
              </a:lnSpc>
            </a:pPr>
            <a:r>
              <a:rPr lang="en-US" sz="20334" dirty="0">
                <a:solidFill>
                  <a:schemeClr val="accent5">
                    <a:lumMod val="75000"/>
                  </a:schemeClr>
                </a:solidFill>
                <a:latin typeface="Sloop Script Pro"/>
                <a:ea typeface="Sloop Script Pro"/>
                <a:cs typeface="Sloop Script Pro"/>
                <a:sym typeface="Sloop Script Pro"/>
              </a:rPr>
              <a:t>Speaking Practice</a:t>
            </a:r>
          </a:p>
        </p:txBody>
      </p:sp>
      <p:sp>
        <p:nvSpPr>
          <p:cNvPr id="4" name="Freeform 4"/>
          <p:cNvSpPr/>
          <p:nvPr/>
        </p:nvSpPr>
        <p:spPr>
          <a:xfrm>
            <a:off x="14832658" y="-290945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90"/>
                </a:lnTo>
                <a:lnTo>
                  <a:pt x="0" y="263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4832658" y="3521707"/>
            <a:ext cx="4853284" cy="7199633"/>
          </a:xfrm>
          <a:custGeom>
            <a:avLst/>
            <a:gdLst/>
            <a:ahLst/>
            <a:cxnLst/>
            <a:rect l="l" t="t" r="r" b="b"/>
            <a:pathLst>
              <a:path w="4853284" h="7199633">
                <a:moveTo>
                  <a:pt x="0" y="0"/>
                </a:moveTo>
                <a:lnTo>
                  <a:pt x="4853284" y="0"/>
                </a:lnTo>
                <a:lnTo>
                  <a:pt x="4853284" y="7199633"/>
                </a:lnTo>
                <a:lnTo>
                  <a:pt x="0" y="719963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11101247" y="-1367447"/>
            <a:ext cx="2792043" cy="2792043"/>
          </a:xfrm>
          <a:custGeom>
            <a:avLst/>
            <a:gdLst/>
            <a:ahLst/>
            <a:cxnLst/>
            <a:rect l="l" t="t" r="r" b="b"/>
            <a:pathLst>
              <a:path w="2792043" h="2792043">
                <a:moveTo>
                  <a:pt x="0" y="0"/>
                </a:moveTo>
                <a:lnTo>
                  <a:pt x="2792043" y="0"/>
                </a:lnTo>
                <a:lnTo>
                  <a:pt x="2792043" y="2792044"/>
                </a:lnTo>
                <a:lnTo>
                  <a:pt x="0" y="2792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AutoShape 7"/>
          <p:cNvSpPr/>
          <p:nvPr/>
        </p:nvSpPr>
        <p:spPr>
          <a:xfrm>
            <a:off x="1028700" y="7376487"/>
            <a:ext cx="10684265" cy="0"/>
          </a:xfrm>
          <a:prstGeom prst="line">
            <a:avLst/>
          </a:prstGeom>
          <a:ln w="38100" cap="flat">
            <a:solidFill>
              <a:srgbClr val="74A8B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 flipV="1">
            <a:off x="-519933" y="9258300"/>
            <a:ext cx="2176444" cy="1293995"/>
          </a:xfrm>
          <a:custGeom>
            <a:avLst/>
            <a:gdLst/>
            <a:ahLst/>
            <a:cxnLst/>
            <a:rect l="l" t="t" r="r" b="b"/>
            <a:pathLst>
              <a:path w="2176444" h="1293995">
                <a:moveTo>
                  <a:pt x="0" y="1293995"/>
                </a:moveTo>
                <a:lnTo>
                  <a:pt x="2176443" y="1293995"/>
                </a:lnTo>
                <a:lnTo>
                  <a:pt x="2176443" y="0"/>
                </a:lnTo>
                <a:lnTo>
                  <a:pt x="0" y="0"/>
                </a:lnTo>
                <a:lnTo>
                  <a:pt x="0" y="1293995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3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613257" y="4305078"/>
            <a:ext cx="15061486" cy="2172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760"/>
              </a:lnSpc>
            </a:pPr>
            <a:r>
              <a:rPr lang="en-US" sz="17511" b="1">
                <a:solidFill>
                  <a:srgbClr val="4D818B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 YOU</a:t>
            </a:r>
          </a:p>
        </p:txBody>
      </p:sp>
      <p:sp>
        <p:nvSpPr>
          <p:cNvPr id="3" name="AutoShape 3"/>
          <p:cNvSpPr/>
          <p:nvPr/>
        </p:nvSpPr>
        <p:spPr>
          <a:xfrm>
            <a:off x="1613257" y="6458172"/>
            <a:ext cx="15061486" cy="0"/>
          </a:xfrm>
          <a:prstGeom prst="line">
            <a:avLst/>
          </a:prstGeom>
          <a:ln w="38100" cap="flat">
            <a:solidFill>
              <a:srgbClr val="74A8B3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ID"/>
          </a:p>
        </p:txBody>
      </p:sp>
      <p:sp>
        <p:nvSpPr>
          <p:cNvPr id="4" name="Freeform 4"/>
          <p:cNvSpPr/>
          <p:nvPr/>
        </p:nvSpPr>
        <p:spPr>
          <a:xfrm>
            <a:off x="14832658" y="-290945"/>
            <a:ext cx="4439172" cy="2639289"/>
          </a:xfrm>
          <a:custGeom>
            <a:avLst/>
            <a:gdLst/>
            <a:ahLst/>
            <a:cxnLst/>
            <a:rect l="l" t="t" r="r" b="b"/>
            <a:pathLst>
              <a:path w="4439172" h="2639289">
                <a:moveTo>
                  <a:pt x="0" y="0"/>
                </a:moveTo>
                <a:lnTo>
                  <a:pt x="4439172" y="0"/>
                </a:lnTo>
                <a:lnTo>
                  <a:pt x="4439172" y="2639290"/>
                </a:lnTo>
                <a:lnTo>
                  <a:pt x="0" y="26392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5" name="Freeform 5"/>
          <p:cNvSpPr/>
          <p:nvPr/>
        </p:nvSpPr>
        <p:spPr>
          <a:xfrm>
            <a:off x="11101247" y="-1367447"/>
            <a:ext cx="2792043" cy="2792043"/>
          </a:xfrm>
          <a:custGeom>
            <a:avLst/>
            <a:gdLst/>
            <a:ahLst/>
            <a:cxnLst/>
            <a:rect l="l" t="t" r="r" b="b"/>
            <a:pathLst>
              <a:path w="2792043" h="2792043">
                <a:moveTo>
                  <a:pt x="0" y="0"/>
                </a:moveTo>
                <a:lnTo>
                  <a:pt x="2792043" y="0"/>
                </a:lnTo>
                <a:lnTo>
                  <a:pt x="2792043" y="2792044"/>
                </a:lnTo>
                <a:lnTo>
                  <a:pt x="0" y="2792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6" name="Freeform 6"/>
          <p:cNvSpPr/>
          <p:nvPr/>
        </p:nvSpPr>
        <p:spPr>
          <a:xfrm>
            <a:off x="-826200" y="7786775"/>
            <a:ext cx="3709799" cy="3709799"/>
          </a:xfrm>
          <a:custGeom>
            <a:avLst/>
            <a:gdLst/>
            <a:ahLst/>
            <a:cxnLst/>
            <a:rect l="l" t="t" r="r" b="b"/>
            <a:pathLst>
              <a:path w="3709799" h="3709799">
                <a:moveTo>
                  <a:pt x="0" y="0"/>
                </a:moveTo>
                <a:lnTo>
                  <a:pt x="3709800" y="0"/>
                </a:lnTo>
                <a:lnTo>
                  <a:pt x="3709800" y="3709799"/>
                </a:lnTo>
                <a:lnTo>
                  <a:pt x="0" y="37097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7" name="Freeform 7"/>
          <p:cNvSpPr/>
          <p:nvPr/>
        </p:nvSpPr>
        <p:spPr>
          <a:xfrm flipV="1">
            <a:off x="1028700" y="1028700"/>
            <a:ext cx="1479278" cy="879498"/>
          </a:xfrm>
          <a:custGeom>
            <a:avLst/>
            <a:gdLst/>
            <a:ahLst/>
            <a:cxnLst/>
            <a:rect l="l" t="t" r="r" b="b"/>
            <a:pathLst>
              <a:path w="1479278" h="879498">
                <a:moveTo>
                  <a:pt x="0" y="879498"/>
                </a:moveTo>
                <a:lnTo>
                  <a:pt x="1479278" y="879498"/>
                </a:lnTo>
                <a:lnTo>
                  <a:pt x="1479278" y="0"/>
                </a:lnTo>
                <a:lnTo>
                  <a:pt x="0" y="0"/>
                </a:lnTo>
                <a:lnTo>
                  <a:pt x="0" y="879498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  <p:sp>
        <p:nvSpPr>
          <p:cNvPr id="8" name="Freeform 8"/>
          <p:cNvSpPr/>
          <p:nvPr/>
        </p:nvSpPr>
        <p:spPr>
          <a:xfrm>
            <a:off x="17259300" y="7458392"/>
            <a:ext cx="2426642" cy="3599816"/>
          </a:xfrm>
          <a:custGeom>
            <a:avLst/>
            <a:gdLst/>
            <a:ahLst/>
            <a:cxnLst/>
            <a:rect l="l" t="t" r="r" b="b"/>
            <a:pathLst>
              <a:path w="2426642" h="3599816">
                <a:moveTo>
                  <a:pt x="0" y="0"/>
                </a:moveTo>
                <a:lnTo>
                  <a:pt x="2426642" y="0"/>
                </a:lnTo>
                <a:lnTo>
                  <a:pt x="2426642" y="3599816"/>
                </a:lnTo>
                <a:lnTo>
                  <a:pt x="0" y="35998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1152</Words>
  <Application>Microsoft Office PowerPoint</Application>
  <PresentationFormat>Custom</PresentationFormat>
  <Paragraphs>99</Paragraphs>
  <Slides>13</Slides>
  <Notes>4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3" baseType="lpstr">
      <vt:lpstr>Montserrat</vt:lpstr>
      <vt:lpstr>Montserrat Bold</vt:lpstr>
      <vt:lpstr>Arial</vt:lpstr>
      <vt:lpstr>Montserrat Bold Italics</vt:lpstr>
      <vt:lpstr>Canva Sans</vt:lpstr>
      <vt:lpstr>Canva Sans Bold</vt:lpstr>
      <vt:lpstr>Calibri</vt:lpstr>
      <vt:lpstr>Sloop Script Pro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workshop link n match</dc:title>
  <dc:creator>User</dc:creator>
  <cp:lastModifiedBy>Fredericka Krisma Setyatami</cp:lastModifiedBy>
  <cp:revision>3</cp:revision>
  <dcterms:created xsi:type="dcterms:W3CDTF">2006-08-16T00:00:00Z</dcterms:created>
  <dcterms:modified xsi:type="dcterms:W3CDTF">2026-07-23T06:45:51Z</dcterms:modified>
  <dc:identifier>DAG4qF9i_Zw</dc:identifier>
</cp:coreProperties>
</file>